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55" r:id="rId14"/>
    <p:sldId id="418" r:id="rId15"/>
    <p:sldId id="419" r:id="rId16"/>
    <p:sldId id="456" r:id="rId17"/>
    <p:sldId id="457" r:id="rId18"/>
    <p:sldId id="420" r:id="rId19"/>
    <p:sldId id="421" r:id="rId20"/>
    <p:sldId id="422" r:id="rId21"/>
    <p:sldId id="423" r:id="rId22"/>
    <p:sldId id="424" r:id="rId23"/>
    <p:sldId id="458" r:id="rId24"/>
    <p:sldId id="425" r:id="rId25"/>
    <p:sldId id="426" r:id="rId26"/>
    <p:sldId id="427" r:id="rId27"/>
    <p:sldId id="459" r:id="rId28"/>
    <p:sldId id="432" r:id="rId29"/>
    <p:sldId id="433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443" r:id="rId39"/>
    <p:sldId id="442" r:id="rId40"/>
    <p:sldId id="444" r:id="rId41"/>
    <p:sldId id="445" r:id="rId42"/>
    <p:sldId id="428" r:id="rId43"/>
    <p:sldId id="429" r:id="rId44"/>
    <p:sldId id="430" r:id="rId45"/>
    <p:sldId id="431" r:id="rId46"/>
    <p:sldId id="446" r:id="rId47"/>
    <p:sldId id="447" r:id="rId48"/>
    <p:sldId id="448" r:id="rId49"/>
    <p:sldId id="449" r:id="rId50"/>
    <p:sldId id="450" r:id="rId51"/>
    <p:sldId id="452" r:id="rId52"/>
    <p:sldId id="453" r:id="rId53"/>
    <p:sldId id="454" r:id="rId54"/>
    <p:sldId id="45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55"/>
            <p14:sldId id="418"/>
            <p14:sldId id="419"/>
            <p14:sldId id="456"/>
            <p14:sldId id="457"/>
            <p14:sldId id="420"/>
            <p14:sldId id="421"/>
            <p14:sldId id="422"/>
            <p14:sldId id="423"/>
            <p14:sldId id="424"/>
            <p14:sldId id="458"/>
            <p14:sldId id="425"/>
            <p14:sldId id="426"/>
            <p14:sldId id="427"/>
            <p14:sldId id="459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1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5886-6315-8449-7A4D-4CBE634B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D4E58-F65C-7A32-5807-A2656D897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8C61F-4DF9-A114-9746-6112D25FC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57F7-B352-A09B-772E-801884BB8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82D7-A8D9-FE33-493D-4D085974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009E-EB45-21BE-8615-A046C46C1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750FB-F092-EA7E-C044-1BDB3A83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B6A3-B297-28DA-AEFD-353CBE41B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6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631A-C38C-C80F-C24C-08917431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779B8-0686-A0F6-5FA0-6481D1C97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EF6FD-A85F-B7AA-AD4D-C5C21B19A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20C79-0A31-8055-B68C-447BBEA55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E0D9-A061-9198-C485-039EA7B8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51408-4DC1-04BF-7767-B7829111C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451B8-DDE6-5DEB-88B6-5D6417F3C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C94E-7BDA-0F15-F723-2D1FF3BF0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https://www.freecodecamp.org/news/what-is-an-orm-the-meaning-of-object-relational-mapping-database-tools/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F65A-FD4F-3B12-3F82-837CA320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B0F5A-8CC6-FF3C-B605-71ABF214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9884-3A19-85D3-74E7-1A6F68DF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B900-EB8F-B25F-D255-6B977350E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FF06-10BD-1CB0-2B4D-19A01D7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7012-DA9E-6380-2BC9-2289E71B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973AA-EC1B-AE71-C70F-6C9099562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https://docs.google.com/document/d/1pyLPfNKUhSgQVNBADxdnVxjIxwGLy_YeHsPr6uATdbM/edit?usp=sharing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80357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210341" y="1460020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.</a:t>
            </a:r>
            <a:r>
              <a:rPr lang="en-US" sz="1600" dirty="0" err="1"/>
              <a:t>flaskenv</a:t>
            </a:r>
            <a:br>
              <a:rPr lang="en-US" sz="1600" dirty="0"/>
            </a:br>
            <a:br>
              <a:rPr lang="en-US" sz="1600" dirty="0"/>
            </a:br>
            <a:r>
              <a:rPr lang="pl-PL" sz="1600" dirty="0"/>
              <a:t>Sadrži varijable za pokretanje Flask aplikacije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5724478" y="1388262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600" dirty="0"/>
              <a:t> requirements.txt</a:t>
            </a:r>
            <a:br>
              <a:rPr lang="en-US" sz="1600" dirty="0"/>
            </a:br>
            <a:br>
              <a:rPr lang="en-US" sz="1600" dirty="0"/>
            </a:br>
            <a:r>
              <a:rPr lang="hr-HR" sz="1600" dirty="0"/>
              <a:t>Sadrži sve potrebne biblioteke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643243"/>
            <a:ext cx="2730499" cy="112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90" y="2734365"/>
            <a:ext cx="2981846" cy="13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/>
              <a:t>.db.py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Prebacujemo</a:t>
            </a:r>
            <a:r>
              <a:rPr lang="en-US" sz="1800" dirty="0"/>
              <a:t> </a:t>
            </a:r>
            <a:r>
              <a:rPr lang="en-US" sz="1800" dirty="0" err="1"/>
              <a:t>podatke</a:t>
            </a:r>
            <a:r>
              <a:rPr lang="en-US" sz="1800" dirty="0"/>
              <a:t> u </a:t>
            </a:r>
            <a:r>
              <a:rPr lang="en-US" sz="1800" dirty="0" err="1"/>
              <a:t>poseban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68" y="3429000"/>
            <a:ext cx="4501093" cy="1559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6817815" y="168968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 err="1"/>
              <a:t>Updejtujemo</a:t>
            </a:r>
            <a:r>
              <a:rPr lang="en-US" sz="1800" dirty="0"/>
              <a:t> </a:t>
            </a:r>
            <a:r>
              <a:rPr lang="en-US" sz="1800" dirty="0" err="1"/>
              <a:t>pozive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75" y="2168171"/>
            <a:ext cx="6912604" cy="734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1" y="2537708"/>
            <a:ext cx="3185656" cy="25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F7B2-D98F-5342-4F03-B809C562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821A1-58F7-1BDC-921E-8DBE661149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12D4CA-E22D-D518-7990-EB08879E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4" y="3579037"/>
            <a:ext cx="3823648" cy="21873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88322-8B23-A460-1615-573D6B3F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94" y="1237032"/>
            <a:ext cx="6522635" cy="2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5406-7CA9-B807-083B-2BF3F534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809D-5FB3-410E-DD17-6925B041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A59180-F83A-6A05-39D8-CF79D8C32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aplikaciji</a:t>
            </a:r>
            <a:r>
              <a:rPr lang="en-US" dirty="0"/>
              <a:t> za </a:t>
            </a:r>
            <a:r>
              <a:rPr lang="en-US" dirty="0" err="1"/>
              <a:t>knjižnicu</a:t>
            </a:r>
            <a:r>
              <a:rPr lang="en-US" dirty="0"/>
              <a:t> </a:t>
            </a:r>
            <a:r>
              <a:rPr lang="en-US" dirty="0" err="1"/>
              <a:t>koristite</a:t>
            </a:r>
            <a:r>
              <a:rPr lang="en-US" dirty="0"/>
              <a:t> UUID id-</a:t>
            </a:r>
            <a:r>
              <a:rPr lang="en-US" dirty="0" err="1"/>
              <a:t>jeve</a:t>
            </a:r>
            <a:r>
              <a:rPr lang="en-US" dirty="0"/>
              <a:t>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knjižnica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knjiga</a:t>
            </a:r>
            <a:r>
              <a:rPr lang="en-US" dirty="0"/>
              <a:t>, 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premjestite</a:t>
            </a:r>
            <a:r>
              <a:rPr lang="en-US" dirty="0"/>
              <a:t> u </a:t>
            </a:r>
            <a:r>
              <a:rPr lang="en-US" dirty="0" err="1"/>
              <a:t>zaseban</a:t>
            </a:r>
            <a:r>
              <a:rPr lang="en-US" dirty="0"/>
              <a:t> d.py </a:t>
            </a:r>
            <a:r>
              <a:rPr lang="en-US" dirty="0" err="1"/>
              <a:t>fajl</a:t>
            </a:r>
            <a:endParaRPr lang="en-US" dirty="0"/>
          </a:p>
          <a:p>
            <a:r>
              <a:rPr lang="en-US" dirty="0" err="1"/>
              <a:t>Koristite</a:t>
            </a:r>
            <a:r>
              <a:rPr lang="en-US" dirty="0"/>
              <a:t> abort() za </a:t>
            </a:r>
            <a:r>
              <a:rPr lang="en-US" dirty="0" err="1"/>
              <a:t>obradu</a:t>
            </a:r>
            <a:r>
              <a:rPr lang="en-US" dirty="0"/>
              <a:t> HTTP </a:t>
            </a:r>
            <a:r>
              <a:rPr lang="en-US" dirty="0" err="1"/>
              <a:t>grešaka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generiranje</a:t>
            </a:r>
            <a:r>
              <a:rPr lang="en-US" dirty="0"/>
              <a:t> Swagger </a:t>
            </a:r>
            <a:r>
              <a:rPr lang="en-US" dirty="0" err="1"/>
              <a:t>dokumentacije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7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397199" y="131719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2" y="1663769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569562" y="3486119"/>
            <a:ext cx="5814260" cy="1913503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666523" y="3943567"/>
            <a:ext cx="4973728" cy="1497212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98674" y="1317192"/>
            <a:ext cx="5041577" cy="2332659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397199" y="3223114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4B6D-9664-0605-EB41-BEFF9A53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AF3A-F43D-9DE6-0763-A5A320E9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4F855D-5B7D-31A4-A8B4-E9EF1B5B4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</a:t>
            </a:r>
            <a:r>
              <a:rPr lang="hr-HR" dirty="0"/>
              <a:t>U svojoj aplikaciji za knjižnicu dodajte HTTP metode za brisanje postojeće knjižnice (library) i pojedinačne knjige (book).</a:t>
            </a:r>
            <a:endParaRPr lang="en-US" dirty="0"/>
          </a:p>
          <a:p>
            <a:br>
              <a:rPr lang="en-US" dirty="0"/>
            </a:br>
            <a:r>
              <a:rPr lang="en-US" dirty="0"/>
              <a:t>- </a:t>
            </a:r>
            <a:r>
              <a:rPr lang="hr-HR" dirty="0"/>
              <a:t>Strukturirajte API pomoću flask-smorest blueprinta i MethodView klasa, te automatski generirajte i izložite dokumentaciju u Swaggeru.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C6F2-67D7-8E96-9E2B-54602690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963" y="2340115"/>
            <a:ext cx="6274598" cy="24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 SCHEMA)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23B2-951D-8708-2158-C59A7FC8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51AC-2556-EBEE-FE3E-45AB312F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84780-5337-433B-CFF4-B8026DD6C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U aplikaciji knjižnice definirajte sheme za ulazne i izlazne podatke te provodite validaciju na razini requesta i responsea.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9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0"/>
            <a:ext cx="5233081" cy="4260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800" b="1" dirty="0" err="1"/>
              <a:t>SQLAlchemy</a:t>
            </a:r>
            <a:r>
              <a:rPr lang="hr-HR" sz="1800" b="1" dirty="0"/>
              <a:t>: </a:t>
            </a:r>
            <a:r>
              <a:rPr lang="hr-HR" sz="1800" dirty="0"/>
              <a:t>ORM (</a:t>
            </a:r>
            <a:r>
              <a:rPr lang="hr-HR" sz="1800" dirty="0" err="1"/>
              <a:t>Object</a:t>
            </a:r>
            <a:r>
              <a:rPr lang="hr-HR" sz="1800" dirty="0"/>
              <a:t> </a:t>
            </a:r>
            <a:r>
              <a:rPr lang="hr-HR" sz="1800" dirty="0" err="1"/>
              <a:t>Relational</a:t>
            </a:r>
            <a:r>
              <a:rPr lang="hr-HR" sz="1800" dirty="0"/>
              <a:t> </a:t>
            </a:r>
            <a:r>
              <a:rPr lang="hr-HR" sz="1800" dirty="0" err="1"/>
              <a:t>Mapping</a:t>
            </a:r>
            <a:r>
              <a:rPr lang="hr-HR" sz="1800" dirty="0"/>
              <a:t>) koji pojednostavljuje rad s bazom</a:t>
            </a:r>
          </a:p>
          <a:p>
            <a:pPr marL="15875" indent="0">
              <a:buNone/>
            </a:pPr>
            <a:r>
              <a:rPr lang="hr-HR" sz="1800" b="1" dirty="0" err="1"/>
              <a:t>Flask-SQLAlchemy</a:t>
            </a:r>
            <a:r>
              <a:rPr lang="hr-HR" sz="1800" b="1" dirty="0"/>
              <a:t>: </a:t>
            </a:r>
            <a:r>
              <a:rPr lang="hr-HR" sz="1800" dirty="0" err="1"/>
              <a:t>Flask</a:t>
            </a:r>
            <a:r>
              <a:rPr lang="hr-HR" sz="1800" dirty="0"/>
              <a:t>-ov </a:t>
            </a:r>
            <a:r>
              <a:rPr lang="hr-HR" sz="1800" dirty="0" err="1"/>
              <a:t>extension</a:t>
            </a:r>
            <a:r>
              <a:rPr lang="hr-HR" sz="1800" dirty="0"/>
              <a:t> koji olakšava integraciju </a:t>
            </a:r>
            <a:r>
              <a:rPr lang="hr-HR" sz="1800" dirty="0" err="1"/>
              <a:t>SQLAlchemy</a:t>
            </a:r>
            <a:r>
              <a:rPr lang="hr-HR" sz="1800" dirty="0"/>
              <a:t>-ja u naš API</a:t>
            </a:r>
          </a:p>
          <a:p>
            <a:pPr marL="15875" indent="0">
              <a:buNone/>
            </a:pPr>
            <a:r>
              <a:rPr lang="hr-HR" sz="1800" dirty="0"/>
              <a:t>Prednosti: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Podrška za multi-</a:t>
            </a:r>
            <a:r>
              <a:rPr lang="hr-HR" sz="1800" dirty="0" err="1"/>
              <a:t>threading</a:t>
            </a:r>
            <a:endParaRPr lang="hr-HR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Lakše migracije baze podataka</a:t>
            </a:r>
          </a:p>
          <a:p>
            <a:pPr>
              <a:buFontTx/>
              <a:buChar char="-"/>
            </a:pPr>
            <a:r>
              <a:rPr lang="hr-HR" sz="1800" dirty="0"/>
              <a:t>Čistiji i kraći kod</a:t>
            </a:r>
            <a:endParaRPr lang="en-US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podrzava</a:t>
            </a:r>
            <a:r>
              <a:rPr lang="en-US" sz="1800" dirty="0"/>
              <a:t> </a:t>
            </a:r>
            <a:r>
              <a:rPr lang="hr-HR" sz="1800" dirty="0"/>
              <a:t>ORM (Object Relational Mapping) koji pojednostavljuje rad s bazom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61" y="1264620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89" y="3163243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958456" y="121090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600" dirty="0"/>
              <a:t>Kreiranje virtualnog </a:t>
            </a:r>
            <a:r>
              <a:rPr lang="hr-HR" sz="1600" dirty="0" err="1"/>
              <a:t>okruženj</a:t>
            </a:r>
            <a:r>
              <a:rPr lang="en-US" sz="16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4" y="2972860"/>
            <a:ext cx="3668153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83" y="4774902"/>
            <a:ext cx="2838450" cy="59055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990600" y="4335761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Instalacija</a:t>
            </a:r>
            <a:r>
              <a:rPr lang="en-US" sz="16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6285308" y="1348436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3. 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391" y="1978255"/>
            <a:ext cx="2750450" cy="78053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4.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306" y="5326456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31" y="1818166"/>
            <a:ext cx="1742565" cy="43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38FA5-6FC0-F8AE-F091-0134F54AE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8930" y="4380292"/>
            <a:ext cx="2220372" cy="7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544724" y="1162462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800" b="1" dirty="0" err="1"/>
              <a:t>Many</a:t>
            </a:r>
            <a:r>
              <a:rPr lang="hr-HR" sz="1800" b="1" dirty="0"/>
              <a:t>-to-</a:t>
            </a:r>
            <a:r>
              <a:rPr lang="hr-HR" sz="1800" b="1" dirty="0" err="1"/>
              <a:t>Many</a:t>
            </a:r>
            <a:r>
              <a:rPr lang="hr-HR" sz="1800" b="1" dirty="0"/>
              <a:t>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Svaki </a:t>
            </a:r>
            <a:r>
              <a:rPr lang="hr-HR" sz="1800" dirty="0" err="1"/>
              <a:t>artikal</a:t>
            </a:r>
            <a:r>
              <a:rPr lang="hr-HR" sz="18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Primjer: Stol može imati tagove </a:t>
            </a:r>
            <a:r>
              <a:rPr lang="hr-HR" sz="1800" dirty="0" err="1"/>
              <a:t>office</a:t>
            </a:r>
            <a:r>
              <a:rPr lang="hr-HR" sz="1800" dirty="0"/>
              <a:t> i </a:t>
            </a:r>
            <a:r>
              <a:rPr lang="hr-HR" sz="1800" dirty="0" err="1"/>
              <a:t>furniture</a:t>
            </a:r>
            <a:r>
              <a:rPr lang="hr-HR" sz="1800" dirty="0"/>
              <a:t>, dok laptop može imati tagove </a:t>
            </a:r>
            <a:r>
              <a:rPr lang="hr-HR" sz="1800" dirty="0" err="1"/>
              <a:t>tech</a:t>
            </a:r>
            <a:r>
              <a:rPr lang="hr-HR" sz="1800" dirty="0"/>
              <a:t> i </a:t>
            </a:r>
            <a:r>
              <a:rPr lang="hr-HR" sz="1800" dirty="0" err="1"/>
              <a:t>office</a:t>
            </a:r>
            <a:r>
              <a:rPr lang="hr-HR" sz="1800" dirty="0"/>
              <a:t>.</a:t>
            </a:r>
          </a:p>
          <a:p>
            <a:pPr>
              <a:buNone/>
            </a:pPr>
            <a:r>
              <a:rPr lang="hr-HR" sz="1800" dirty="0"/>
              <a:t>Store i Tag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To rezultira </a:t>
            </a:r>
            <a:r>
              <a:rPr lang="hr-HR" sz="1800" dirty="0" err="1"/>
              <a:t>many</a:t>
            </a:r>
            <a:r>
              <a:rPr lang="hr-HR" sz="18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600" dirty="0"/>
              <a:t>💡 </a:t>
            </a:r>
            <a:r>
              <a:rPr lang="hr-HR" sz="1600" b="1" dirty="0"/>
              <a:t>Što postiže implementacija </a:t>
            </a:r>
            <a:r>
              <a:rPr lang="hr-HR" sz="1600" b="1" dirty="0" err="1"/>
              <a:t>many</a:t>
            </a:r>
            <a:r>
              <a:rPr lang="hr-HR" sz="1600" b="1" dirty="0"/>
              <a:t>-to-</a:t>
            </a:r>
            <a:r>
              <a:rPr lang="hr-HR" sz="1600" b="1" dirty="0" err="1"/>
              <a:t>many</a:t>
            </a:r>
            <a:r>
              <a:rPr lang="hr-HR" sz="1600" b="1" dirty="0"/>
              <a:t> odnosa s tagovima:</a:t>
            </a:r>
            <a:endParaRPr lang="hr-HR" sz="1600" dirty="0"/>
          </a:p>
          <a:p>
            <a:pPr marL="15875" indent="0">
              <a:buNone/>
            </a:pPr>
            <a:r>
              <a:rPr lang="hr-HR" sz="1600" b="1" dirty="0"/>
              <a:t>Fleksibilnost pretraživanja: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Korisnici mogu filtrirati artikle prema tagovima (npr. svi artikli označeni kao </a:t>
            </a:r>
            <a:r>
              <a:rPr lang="hr-HR" sz="1600" i="1" dirty="0" err="1"/>
              <a:t>office</a:t>
            </a:r>
            <a:r>
              <a:rPr lang="hr-HR" sz="1600" dirty="0"/>
              <a:t>).</a:t>
            </a:r>
          </a:p>
          <a:p>
            <a:pPr marL="15875" indent="0">
              <a:buNone/>
            </a:pPr>
            <a:r>
              <a:rPr lang="hr-HR" sz="1600" b="1" dirty="0"/>
              <a:t>Bolje organizirani podaci: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600" b="1" dirty="0"/>
              <a:t>Efikasnost: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Korištenjem ORM-a poput </a:t>
            </a:r>
            <a:r>
              <a:rPr lang="hr-HR" sz="1600" dirty="0" err="1"/>
              <a:t>SQLAlchemy</a:t>
            </a:r>
            <a:r>
              <a:rPr lang="hr-HR" sz="1600" dirty="0"/>
              <a:t>-ja, rješavamo složenost </a:t>
            </a:r>
            <a:r>
              <a:rPr lang="hr-HR" sz="1600" dirty="0" err="1"/>
              <a:t>many</a:t>
            </a:r>
            <a:r>
              <a:rPr lang="hr-HR" sz="1600" dirty="0"/>
              <a:t>-to-</a:t>
            </a:r>
            <a:r>
              <a:rPr lang="hr-HR" sz="1600" dirty="0" err="1"/>
              <a:t>many</a:t>
            </a:r>
            <a:r>
              <a:rPr lang="hr-HR" sz="1600" dirty="0"/>
              <a:t> odnosa kroz pomoćne tablice (</a:t>
            </a:r>
            <a:r>
              <a:rPr lang="hr-HR" sz="1600" dirty="0" err="1"/>
              <a:t>association</a:t>
            </a:r>
            <a:r>
              <a:rPr lang="hr-HR" sz="1600" dirty="0"/>
              <a:t> </a:t>
            </a:r>
            <a:r>
              <a:rPr lang="hr-HR" sz="1600" dirty="0" err="1"/>
              <a:t>tables</a:t>
            </a:r>
            <a:r>
              <a:rPr lang="hr-HR" sz="16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4" y="1652039"/>
            <a:ext cx="4935833" cy="1993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64" y="3658878"/>
            <a:ext cx="4710141" cy="6558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FCBA6-8B1E-E600-3B75-A1BB9E2A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27" y="1237032"/>
            <a:ext cx="3731253" cy="21282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A9F32-03E1-0AF2-B937-16230BE3662C}"/>
              </a:ext>
            </a:extLst>
          </p:cNvPr>
          <p:cNvSpPr txBox="1">
            <a:spLocks/>
          </p:cNvSpPr>
          <p:nvPr/>
        </p:nvSpPr>
        <p:spPr>
          <a:xfrm>
            <a:off x="3973033" y="5027796"/>
            <a:ext cx="3326218" cy="30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Replace all the static data with API calls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28146-DF39-576C-243D-512A73D6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1" y="1237032"/>
            <a:ext cx="3029240" cy="2413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F7ED-5B8A-2D48-5262-FA80086A9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102" y="1237032"/>
            <a:ext cx="2686367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188622"/>
            <a:ext cx="4168121" cy="137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622997"/>
            <a:ext cx="44037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964573"/>
            <a:ext cx="2947763" cy="165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" y="2513835"/>
            <a:ext cx="6059322" cy="97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5" y="3519254"/>
            <a:ext cx="6168529" cy="9775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521130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649394"/>
            <a:ext cx="3696789" cy="1120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86" y="3039593"/>
            <a:ext cx="4946938" cy="1367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86" y="4427150"/>
            <a:ext cx="4097301" cy="13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13402</TotalTime>
  <Words>1981</Words>
  <Application>Microsoft Office PowerPoint</Application>
  <PresentationFormat>Widescreen</PresentationFormat>
  <Paragraphs>264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393</cp:revision>
  <dcterms:created xsi:type="dcterms:W3CDTF">2021-08-14T09:32:24Z</dcterms:created>
  <dcterms:modified xsi:type="dcterms:W3CDTF">2025-06-10T19:53:57Z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